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7"/>
  </p:notesMasterIdLst>
  <p:handoutMasterIdLst>
    <p:handoutMasterId r:id="rId28"/>
  </p:handoutMasterIdLst>
  <p:sldIdLst>
    <p:sldId id="273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300" r:id="rId20"/>
    <p:sldId id="296" r:id="rId21"/>
    <p:sldId id="297" r:id="rId22"/>
    <p:sldId id="298" r:id="rId23"/>
    <p:sldId id="299" r:id="rId24"/>
    <p:sldId id="301" r:id="rId25"/>
    <p:sldId id="277" r:id="rId26"/>
  </p:sldIdLst>
  <p:sldSz cx="9144000" cy="6858000" type="screen4x3"/>
  <p:notesSz cx="6797675" cy="9928225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6491E92-0BCD-4312-9D9B-0771C7AD9C9D}">
          <p14:sldIdLst>
            <p14:sldId id="273"/>
            <p14:sldId id="278"/>
          </p14:sldIdLst>
        </p14:section>
        <p14:section name="ΠΕ1" id="{0340C8B8-7EA5-4E12-AE37-9F03BABC4A3B}">
          <p14:sldIdLst>
            <p14:sldId id="279"/>
            <p14:sldId id="280"/>
            <p14:sldId id="281"/>
          </p14:sldIdLst>
        </p14:section>
        <p14:section name="ΠΕ2" id="{F87907DB-D60C-4E53-B1E7-3E8C9112FE15}">
          <p14:sldIdLst>
            <p14:sldId id="282"/>
            <p14:sldId id="283"/>
            <p14:sldId id="284"/>
            <p14:sldId id="285"/>
            <p14:sldId id="287"/>
          </p14:sldIdLst>
        </p14:section>
        <p14:section name="ΠΕ3" id="{EE5D9534-45D9-4C86-8C0F-0E7A62BA5033}">
          <p14:sldIdLst>
            <p14:sldId id="288"/>
            <p14:sldId id="289"/>
            <p14:sldId id="290"/>
            <p14:sldId id="291"/>
            <p14:sldId id="292"/>
            <p14:sldId id="293"/>
            <p14:sldId id="294"/>
          </p14:sldIdLst>
        </p14:section>
        <p14:section name="ΠΕ4" id="{BF5D89FE-9CD4-491C-B790-CB2B94599110}">
          <p14:sldIdLst>
            <p14:sldId id="295"/>
            <p14:sldId id="300"/>
            <p14:sldId id="296"/>
            <p14:sldId id="297"/>
            <p14:sldId id="298"/>
            <p14:sldId id="299"/>
          </p14:sldIdLst>
        </p14:section>
        <p14:section name="ΠΕ6" id="{5742FEE5-B68B-4AB6-8403-310F9D7B03C5}">
          <p14:sldIdLst>
            <p14:sldId id="301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Χρήστης των Windows" initials="ΧτW" lastIdx="26" clrIdx="0">
    <p:extLst>
      <p:ext uri="{19B8F6BF-5375-455C-9EA6-DF929625EA0E}">
        <p15:presenceInfo xmlns:p15="http://schemas.microsoft.com/office/powerpoint/2012/main" userId="Χρήστης των Windows" providerId="None"/>
      </p:ext>
    </p:extLst>
  </p:cmAuthor>
  <p:cmAuthor id="2" name="user" initials="u" lastIdx="15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841A31"/>
    <a:srgbClr val="ED7D31"/>
    <a:srgbClr val="6F173A"/>
    <a:srgbClr val="FF9900"/>
    <a:srgbClr val="841B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84250" autoAdjust="0"/>
  </p:normalViewPr>
  <p:slideViewPr>
    <p:cSldViewPr>
      <p:cViewPr varScale="1">
        <p:scale>
          <a:sx n="72" d="100"/>
          <a:sy n="72" d="100"/>
        </p:scale>
        <p:origin x="10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7" d="100"/>
          <a:sy n="127" d="100"/>
        </p:scale>
        <p:origin x="76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99" y="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AE906-9F12-4871-95F2-F3CA22C8287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991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99" y="942991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3D88B-B7B9-41E7-A4B2-A059DB88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8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99" y="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ABC10-46A9-47E5-834C-B6CB574A5D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435"/>
            <a:ext cx="5438140" cy="39087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991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99" y="9429910"/>
            <a:ext cx="2946189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8B387-21C0-460A-9781-D10781F61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8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908D9-081C-4CAC-BD42-75A00A31D743}" type="slidenum">
              <a:rPr lang="el-GR" smtClean="0">
                <a:solidFill>
                  <a:prstClr val="black"/>
                </a:solidFill>
              </a:rPr>
              <a:pPr/>
              <a:t>1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l-GR">
                <a:solidFill>
                  <a:prstClr val="black"/>
                </a:solidFill>
              </a:rPr>
              <a:t>30/11/2015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l-GR">
                <a:solidFill>
                  <a:prstClr val="black"/>
                </a:solidFill>
              </a:rPr>
              <a:t>Περικλής Α. Μήτκας, Πρύτανης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l-GR">
                <a:solidFill>
                  <a:prstClr val="black"/>
                </a:solidFill>
              </a:rPr>
              <a:t>Συνοπτική Παρουσίαση ΑΠΘ</a:t>
            </a:r>
          </a:p>
        </p:txBody>
      </p:sp>
    </p:spTree>
    <p:extLst>
      <p:ext uri="{BB962C8B-B14F-4D97-AF65-F5344CB8AC3E}">
        <p14:creationId xmlns:p14="http://schemas.microsoft.com/office/powerpoint/2010/main" val="166401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F3B92F5-443A-400C-8655-91C800BF01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9"/>
          <a:stretch/>
        </p:blipFill>
        <p:spPr>
          <a:xfrm>
            <a:off x="42085" y="1543681"/>
            <a:ext cx="3017747" cy="462162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356350"/>
            <a:ext cx="9144000" cy="4209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1247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92145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08752"/>
            <a:ext cx="9144000" cy="13906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070782"/>
            <a:ext cx="9144000" cy="104775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1391" y="200827"/>
            <a:ext cx="782130" cy="7778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9038" y="273119"/>
            <a:ext cx="18241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prstClr val="white"/>
                </a:solidFill>
                <a:latin typeface="Calibri Light"/>
              </a:rPr>
              <a:t>ΑΡΙΣΤΟΤΕΛΕΙΟ</a:t>
            </a:r>
            <a:br>
              <a:rPr lang="el-GR" sz="1400" dirty="0">
                <a:solidFill>
                  <a:prstClr val="white"/>
                </a:solidFill>
                <a:latin typeface="Calibri Light"/>
              </a:rPr>
            </a:br>
            <a:r>
              <a:rPr lang="el-GR" sz="1400" dirty="0">
                <a:solidFill>
                  <a:prstClr val="white"/>
                </a:solidFill>
                <a:latin typeface="Calibri Light"/>
              </a:rPr>
              <a:t>ΠΑΝΕΠΙΣΤΗΜΙΟ</a:t>
            </a:r>
            <a:br>
              <a:rPr lang="el-GR" sz="1400" dirty="0">
                <a:solidFill>
                  <a:prstClr val="white"/>
                </a:solidFill>
                <a:latin typeface="Calibri Light"/>
              </a:rPr>
            </a:br>
            <a:r>
              <a:rPr lang="el-GR" sz="1400" dirty="0">
                <a:solidFill>
                  <a:prstClr val="white"/>
                </a:solidFill>
                <a:latin typeface="Calibri Light"/>
              </a:rPr>
              <a:t>ΘΕΣΣΑΛΟΝΙΚΗΣ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227195"/>
            <a:ext cx="9144000" cy="104775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440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229" y="183019"/>
            <a:ext cx="7621120" cy="823593"/>
          </a:xfrm>
        </p:spPr>
        <p:txBody>
          <a:bodyPr/>
          <a:lstStyle>
            <a:lvl1pPr algn="l">
              <a:defRPr b="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065237-E54D-44EF-8813-9A96CA12D0EF}"/>
              </a:ext>
            </a:extLst>
          </p:cNvPr>
          <p:cNvSpPr/>
          <p:nvPr userDrawn="1"/>
        </p:nvSpPr>
        <p:spPr>
          <a:xfrm>
            <a:off x="0" y="1059751"/>
            <a:ext cx="9144000" cy="1047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6219B2A-125F-41BD-B54F-686C2C573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81328"/>
            <a:ext cx="7886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04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8928"/>
            <a:ext cx="7886700" cy="4848037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229" y="183019"/>
            <a:ext cx="7621120" cy="823593"/>
          </a:xfrm>
        </p:spPr>
        <p:txBody>
          <a:bodyPr/>
          <a:lstStyle>
            <a:lvl1pPr algn="l">
              <a:defRPr b="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F19BF4-F9D0-489B-B469-01DE55CCEE8D}"/>
              </a:ext>
            </a:extLst>
          </p:cNvPr>
          <p:cNvSpPr/>
          <p:nvPr userDrawn="1"/>
        </p:nvSpPr>
        <p:spPr>
          <a:xfrm>
            <a:off x="0" y="1059751"/>
            <a:ext cx="9144000" cy="1047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DC8876D-DD32-49D9-BC75-EDD7A1166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81328"/>
            <a:ext cx="7886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296" y="114973"/>
            <a:ext cx="7647053" cy="9091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24370"/>
            <a:ext cx="3886200" cy="48525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24368"/>
            <a:ext cx="3886200" cy="48647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95EBA4-F41F-4205-9307-AE31D479C6D3}"/>
              </a:ext>
            </a:extLst>
          </p:cNvPr>
          <p:cNvSpPr/>
          <p:nvPr userDrawn="1"/>
        </p:nvSpPr>
        <p:spPr>
          <a:xfrm>
            <a:off x="0" y="1059751"/>
            <a:ext cx="9144000" cy="1047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5EC64E49-9D27-4408-B1B1-9A848409C7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81328"/>
            <a:ext cx="7886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93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77696"/>
            <a:ext cx="4629150" cy="448335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377696"/>
            <a:ext cx="2949178" cy="449129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8296" y="114973"/>
            <a:ext cx="7647053" cy="9091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CA5AE7-6370-4DF9-A5A8-5E4DCF50EBAB}"/>
              </a:ext>
            </a:extLst>
          </p:cNvPr>
          <p:cNvSpPr/>
          <p:nvPr userDrawn="1"/>
        </p:nvSpPr>
        <p:spPr>
          <a:xfrm>
            <a:off x="0" y="1059751"/>
            <a:ext cx="9144000" cy="1047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6025EEB-72B7-479F-99C0-129FFBD8D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81328"/>
            <a:ext cx="7886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021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>
            <a:normAutofit/>
          </a:bodyPr>
          <a:lstStyle>
            <a:lvl1pPr>
              <a:defRPr sz="3300" b="1"/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3EC11A8-0585-4B60-86FA-945ECCAA6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81328"/>
            <a:ext cx="7886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45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9"/>
          <a:stretch/>
        </p:blipFill>
        <p:spPr>
          <a:xfrm>
            <a:off x="42085" y="1543681"/>
            <a:ext cx="3017747" cy="462162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329366"/>
            <a:ext cx="9144000" cy="5286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 sz="135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92145"/>
            <a:ext cx="6858000" cy="1655762"/>
          </a:xfrm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4994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 sz="135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70786"/>
            <a:ext cx="9144000" cy="104775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 sz="135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5715" y="6207109"/>
            <a:ext cx="9144000" cy="142985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 sz="135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49"/>
          <a:stretch/>
        </p:blipFill>
        <p:spPr>
          <a:xfrm>
            <a:off x="53788" y="58835"/>
            <a:ext cx="2474259" cy="885660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85800" y="2460630"/>
            <a:ext cx="7886700" cy="1325563"/>
          </a:xfrm>
        </p:spPr>
        <p:txBody>
          <a:bodyPr>
            <a:normAutofit/>
          </a:bodyPr>
          <a:lstStyle>
            <a:lvl1pPr algn="ctr">
              <a:defRPr sz="3300" b="1"/>
            </a:lvl1pPr>
          </a:lstStyle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9656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8296" y="114973"/>
            <a:ext cx="7647053" cy="9556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40971"/>
            <a:ext cx="7886700" cy="4789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227199"/>
            <a:ext cx="9144000" cy="104775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l-GR" sz="135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>
            <a:spLocks/>
          </p:cNvSpPr>
          <p:nvPr userDrawn="1"/>
        </p:nvSpPr>
        <p:spPr>
          <a:xfrm>
            <a:off x="97156" y="6204126"/>
            <a:ext cx="382904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300" b="1" spc="225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l-GR" sz="900" b="1" spc="225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ΑΠΘ</a:t>
            </a:r>
            <a:endParaRPr lang="el-GR" sz="675" b="1" spc="225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" name="Picture 8" descr="auth logo black_NEW copy"/>
          <p:cNvPicPr/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64" y="186536"/>
            <a:ext cx="755959" cy="773967"/>
          </a:xfrm>
          <a:prstGeom prst="rect">
            <a:avLst/>
          </a:prstGeom>
          <a:noFill/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1308D71-8051-498B-ADAE-0A3AD9FEEA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81328"/>
            <a:ext cx="7886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90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rgbClr val="990000"/>
          </a:solidFill>
          <a:latin typeface="+mn-lt"/>
          <a:ea typeface="+mj-ea"/>
          <a:cs typeface="+mj-cs"/>
        </a:defRPr>
      </a:lvl1pPr>
    </p:titleStyle>
    <p:bodyStyle>
      <a:lvl1pPr marL="269875" indent="-269875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287338" algn="l" defTabSz="685800" rtl="0" eaLnBrk="1" latinLnBrk="0" hangingPunct="1">
        <a:lnSpc>
          <a:spcPct val="90000"/>
        </a:lnSpc>
        <a:spcBef>
          <a:spcPts val="375"/>
        </a:spcBef>
        <a:buSzPct val="9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2636912"/>
            <a:ext cx="9144000" cy="1584176"/>
          </a:xfrm>
        </p:spPr>
        <p:txBody>
          <a:bodyPr anchor="ctr">
            <a:noAutofit/>
          </a:bodyPr>
          <a:lstStyle/>
          <a:p>
            <a:r>
              <a:rPr lang="el-GR" sz="3600" b="1" dirty="0"/>
              <a:t>Αναβάθμιση της Ποιότητας του ΑΠΘ, για την αποτελεσματικότερη και αποδοτικότερη λειτουργία του _ Υποστήριξη της ΜΟΔΙΠ ΑΠΘ</a:t>
            </a:r>
            <a:endParaRPr lang="el-GR" sz="36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78BD8250-0E59-4ABE-8AEE-E0F87FA6F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96" y="4581128"/>
            <a:ext cx="9108504" cy="862723"/>
          </a:xfrm>
        </p:spPr>
        <p:txBody>
          <a:bodyPr/>
          <a:lstStyle/>
          <a:p>
            <a:r>
              <a:rPr lang="el-GR" dirty="0"/>
              <a:t>Καθηγητής Δημήτριος Σ. Κωβαίος</a:t>
            </a:r>
          </a:p>
          <a:p>
            <a:r>
              <a:rPr lang="el-GR" dirty="0"/>
              <a:t>Πρύτανης ΑΠΘ</a:t>
            </a:r>
          </a:p>
        </p:txBody>
      </p:sp>
    </p:spTree>
    <p:extLst>
      <p:ext uri="{BB962C8B-B14F-4D97-AF65-F5344CB8AC3E}">
        <p14:creationId xmlns:p14="http://schemas.microsoft.com/office/powerpoint/2010/main" val="55537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B5F480-BD61-80CC-8F56-583F5E6A4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dirty="0"/>
              <a:t>ΠΕ 1: Εκπαίδευση ομάδων ανθρώπινου δυναμικού </a:t>
            </a:r>
          </a:p>
          <a:p>
            <a:r>
              <a:rPr lang="el-GR" dirty="0"/>
              <a:t>ΠΕ 2: Αναδιοργάνωση Πληροφοριακού Συστήματος Διαχείρισης Ποιότητας </a:t>
            </a:r>
          </a:p>
          <a:p>
            <a:pPr algn="just"/>
            <a:r>
              <a:rPr lang="el-GR" dirty="0"/>
              <a:t>ΠΕ 3: Αναδιοργάνωση Εσωτερικών Διαδικασιών</a:t>
            </a:r>
          </a:p>
          <a:p>
            <a:pPr algn="just"/>
            <a:r>
              <a:rPr lang="el-GR" dirty="0"/>
              <a:t>ΠΕ 4: Διοικητική, διαχειριστική και τεχνική υποστήριξη έργου. </a:t>
            </a:r>
          </a:p>
          <a:p>
            <a:pPr algn="just"/>
            <a:r>
              <a:rPr lang="el-GR" dirty="0"/>
              <a:t>ΠΕ 5: Σχεδιασμός, παρακολούθηση, αξιολόγηση έργου.</a:t>
            </a:r>
          </a:p>
          <a:p>
            <a:pPr algn="just"/>
            <a:r>
              <a:rPr lang="el-GR" dirty="0"/>
              <a:t>ΠΕ 6: Αυτοματοποιημένη συλλογή δεδομένων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F5380D-A031-6FBD-AF40-13368420B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Πακέτα Εργασίας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8437B8-6FAD-D8FA-4A29-5A55E695C2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30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18A939-92A2-A114-CF2D-BD6763F67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Ανάδοχος:</a:t>
            </a:r>
            <a:r>
              <a:rPr lang="en-US" dirty="0"/>
              <a:t> </a:t>
            </a:r>
            <a:r>
              <a:rPr lang="en-US" b="1" dirty="0">
                <a:solidFill>
                  <a:srgbClr val="0000FF"/>
                </a:solidFill>
              </a:rPr>
              <a:t>TUV</a:t>
            </a:r>
            <a:r>
              <a:rPr lang="en-US" dirty="0">
                <a:solidFill>
                  <a:srgbClr val="0000FF"/>
                </a:solidFill>
              </a:rPr>
              <a:t>NORD</a:t>
            </a:r>
          </a:p>
          <a:p>
            <a:r>
              <a:rPr lang="el-GR" dirty="0"/>
              <a:t>Εκπαίδευση Προσωπικού:</a:t>
            </a:r>
          </a:p>
          <a:p>
            <a:pPr lvl="1"/>
            <a:r>
              <a:rPr lang="el-GR" dirty="0"/>
              <a:t>Α Κύκλος: Μάιος Ιούνιος 2023, 20 ώρες εκπαίδευσης</a:t>
            </a:r>
          </a:p>
          <a:p>
            <a:pPr lvl="1"/>
            <a:r>
              <a:rPr lang="el-GR" dirty="0"/>
              <a:t>Β Κύκλος: Νοέμβριος 2023, 8 ώρες εκπαίδευσης</a:t>
            </a:r>
          </a:p>
          <a:p>
            <a:r>
              <a:rPr lang="el-GR" dirty="0"/>
              <a:t>Εκπαίδευση Φοιτητών:</a:t>
            </a:r>
          </a:p>
          <a:p>
            <a:pPr lvl="1"/>
            <a:r>
              <a:rPr lang="el-GR" dirty="0"/>
              <a:t>Νοέμβριος 2023, 10 ώρες εκπαίδευσης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A06248-88A7-F06D-B2EB-D7A8CDA3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ΠΕ1. Εκπαίδευση Ομάδων Ανθρώπινου Δυναμικού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A19840-8521-7756-392D-907E38455C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48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443C5F-1E46-37B0-5CB1-CA1543A28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Βασικές Αρχές Μάνατζμεντ </a:t>
            </a:r>
          </a:p>
          <a:p>
            <a:r>
              <a:rPr lang="el-GR" dirty="0"/>
              <a:t>Γενικές Αρχές Διασφάλισης Ποιότητας</a:t>
            </a:r>
          </a:p>
          <a:p>
            <a:r>
              <a:rPr lang="el-GR" dirty="0"/>
              <a:t>Γενικές Αρχές Ποιότητας στον ΕΧΑΕ και στα ΑΕΙ</a:t>
            </a:r>
          </a:p>
          <a:p>
            <a:r>
              <a:rPr lang="el-GR" dirty="0"/>
              <a:t>Στρατηγικός Σχεδιασμός &amp; Διασφάλιση Ποιότητας – Εργαλεία Διαχείρισης Ποιότητας – Έλεγχος Ποιότητας (Α΄ Μέρος)</a:t>
            </a:r>
          </a:p>
          <a:p>
            <a:r>
              <a:rPr lang="el-GR" dirty="0"/>
              <a:t>Στρατηγικός Σχεδιασμός &amp; Διασφάλιση Ποιότητας – Εργαλεία Διαχείρισης Ποιότητας – Έλεγχος Ποιότητας (Β΄ Μέρος)</a:t>
            </a:r>
          </a:p>
          <a:p>
            <a:r>
              <a:rPr lang="el-GR" dirty="0"/>
              <a:t>Διαδικασίες Ποιότητας – Πιστοποιήσεις </a:t>
            </a:r>
          </a:p>
          <a:p>
            <a:r>
              <a:rPr lang="el-GR" dirty="0"/>
              <a:t>Ειδικότερα Θέματα Ποιότητας</a:t>
            </a:r>
          </a:p>
          <a:p>
            <a:r>
              <a:rPr lang="el-GR" dirty="0"/>
              <a:t>Διασφάλιση Ποιότητας στις Διοικητικές Λειτουργίες</a:t>
            </a:r>
          </a:p>
          <a:p>
            <a:r>
              <a:rPr lang="el-GR" dirty="0"/>
              <a:t>Διασφάλιση Ποιότητας στη Διοίκηση Έργου </a:t>
            </a:r>
          </a:p>
          <a:p>
            <a:r>
              <a:rPr lang="el-GR" dirty="0"/>
              <a:t>Λοιπά Θέματα Διασφάλισης Ποιότητας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75A3AE-5D92-9629-2F17-EAEC5D844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Θεματολογία Εκπαίδευσης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7992F-C581-AF74-265C-73505D5A6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09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79372F-E84E-2808-18F2-812F25B1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https://elearning.auth.gr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A1169F-35BB-1920-DF21-41AD89003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ABA24D8-6881-C734-3731-12A6CFC423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61" y="1556792"/>
            <a:ext cx="8906077" cy="394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611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38F8C3-A947-7FB9-1226-53DC10002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Δημιουργία Νέας Ιστοσελίδας ΜΟΔΙΠ</a:t>
            </a:r>
            <a:r>
              <a:rPr lang="en-US" dirty="0"/>
              <a:t> (https://qc.auth.gr)</a:t>
            </a:r>
            <a:endParaRPr lang="el-GR" dirty="0"/>
          </a:p>
          <a:p>
            <a:r>
              <a:rPr lang="el-GR" dirty="0"/>
              <a:t>Διασυνδέσεις με άλλα πληροφοριακά συστήματα</a:t>
            </a:r>
          </a:p>
          <a:p>
            <a:pPr lvl="1"/>
            <a:r>
              <a:rPr lang="el-GR" dirty="0"/>
              <a:t>Σύνδεση με το </a:t>
            </a:r>
            <a:r>
              <a:rPr lang="el-GR" dirty="0" err="1"/>
              <a:t>Φοιτητολογιο</a:t>
            </a:r>
            <a:r>
              <a:rPr lang="el-GR" dirty="0"/>
              <a:t> μέσω API - </a:t>
            </a:r>
            <a:r>
              <a:rPr lang="el-GR" b="1" dirty="0" err="1"/>
              <a:t>UniverSIS</a:t>
            </a:r>
            <a:r>
              <a:rPr lang="el-GR" b="1" dirty="0"/>
              <a:t> API</a:t>
            </a:r>
          </a:p>
          <a:p>
            <a:pPr lvl="1"/>
            <a:r>
              <a:rPr lang="el-GR" dirty="0"/>
              <a:t>Σύνδεση με τα δεδομένα του ΕΛΚΕ - </a:t>
            </a:r>
            <a:r>
              <a:rPr lang="el-GR" b="1" dirty="0"/>
              <a:t>RC API </a:t>
            </a:r>
          </a:p>
          <a:p>
            <a:pPr lvl="1"/>
            <a:r>
              <a:rPr lang="el-GR" dirty="0"/>
              <a:t>Σύνδεση με τα API των βιβλιογραφικών βάσεων (</a:t>
            </a:r>
            <a:r>
              <a:rPr lang="el-GR" b="1" dirty="0"/>
              <a:t>IKEE, </a:t>
            </a:r>
            <a:r>
              <a:rPr lang="el-GR" b="1" dirty="0" err="1"/>
              <a:t>Scopus</a:t>
            </a:r>
            <a:r>
              <a:rPr lang="el-GR" b="1" dirty="0"/>
              <a:t>, </a:t>
            </a:r>
            <a:r>
              <a:rPr lang="el-GR" b="1" dirty="0" err="1"/>
              <a:t>Google</a:t>
            </a:r>
            <a:r>
              <a:rPr lang="el-GR" b="1" dirty="0"/>
              <a:t> </a:t>
            </a:r>
            <a:r>
              <a:rPr lang="el-GR" b="1" dirty="0" err="1"/>
              <a:t>Scholar</a:t>
            </a:r>
            <a:r>
              <a:rPr lang="el-GR" dirty="0"/>
              <a:t>)</a:t>
            </a:r>
          </a:p>
          <a:p>
            <a:r>
              <a:rPr lang="el-GR" dirty="0"/>
              <a:t>Χρήση Συστήματος Επιχειρηματικής Ευφυΐας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n-US" dirty="0" err="1"/>
              <a:t>PowerBI</a:t>
            </a:r>
            <a:r>
              <a:rPr lang="el-GR" dirty="0"/>
              <a:t>) για δημιουργία αναφορών (</a:t>
            </a:r>
            <a:r>
              <a:rPr lang="en-US" dirty="0"/>
              <a:t>https://bi.auth.gr/reports/</a:t>
            </a:r>
            <a:r>
              <a:rPr lang="el-GR" dirty="0"/>
              <a:t>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7FAF15-C8D7-FD88-FFB7-FFA26CA4B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ΠΕ2. Αναδιοργάνωση Πληροφοριακού Συστήματος Διαχείρισης Ποιότητας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645131-8283-66A7-4E46-D17EA391E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580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CF9111-6835-0838-6B00-01359D4B3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331495"/>
            <a:ext cx="7886700" cy="484271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4C97961-6D5F-98E6-A593-7D4F4F68D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Νέα Ιστοσελίδα ΜΟΔΙΠ</a:t>
            </a:r>
            <a:r>
              <a:rPr lang="en-US" dirty="0"/>
              <a:t> </a:t>
            </a:r>
            <a:r>
              <a:rPr lang="en-US" sz="2700" dirty="0"/>
              <a:t>(https://qc.auth.gr)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6593BD-9805-1E95-FE78-DAF1510D3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37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D02346-B429-50D8-6C31-8CDB76AE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Ανάπτυξη Νέας Ιστοσελίδας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550AFD-BFBD-3BDF-EF79-6F9D930A6D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Υλοποιήσεις:</a:t>
            </a:r>
          </a:p>
          <a:p>
            <a:r>
              <a:rPr lang="en-US" dirty="0"/>
              <a:t>e-</a:t>
            </a:r>
            <a:r>
              <a:rPr lang="el-GR" dirty="0"/>
              <a:t>Βιογραφικά</a:t>
            </a:r>
          </a:p>
          <a:p>
            <a:r>
              <a:rPr lang="en-US" dirty="0"/>
              <a:t>e-</a:t>
            </a:r>
            <a:r>
              <a:rPr lang="el-GR" dirty="0"/>
              <a:t>Οδηγός Σπουδών</a:t>
            </a:r>
          </a:p>
          <a:p>
            <a:r>
              <a:rPr lang="el-GR" dirty="0"/>
              <a:t>Ιδρυματικός Κατάλογος</a:t>
            </a:r>
          </a:p>
          <a:p>
            <a:r>
              <a:rPr lang="el-GR" dirty="0"/>
              <a:t>Διακρίσεις</a:t>
            </a:r>
          </a:p>
          <a:p>
            <a:r>
              <a:rPr lang="el-GR" dirty="0"/>
              <a:t>Σελίδες Μαθημάτων, Εργασιών, Έργων</a:t>
            </a:r>
          </a:p>
          <a:p>
            <a:r>
              <a:rPr lang="el-GR" dirty="0"/>
              <a:t>Φόρμα Αξιολόγησης Υποδομών (Δ2)</a:t>
            </a:r>
          </a:p>
          <a:p>
            <a:r>
              <a:rPr lang="el-GR" dirty="0"/>
              <a:t>Αναφορές Δημοσιεύσεων, Έργων, Εργασιών, Μ1 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D5EE38-0441-5138-DB5C-6DAD6F26B5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Προσεχώς:</a:t>
            </a:r>
          </a:p>
          <a:p>
            <a:r>
              <a:rPr lang="el-GR" dirty="0"/>
              <a:t>Ακαδημαϊκά Στατιστικά</a:t>
            </a:r>
          </a:p>
          <a:p>
            <a:r>
              <a:rPr lang="el-GR" dirty="0"/>
              <a:t>Αξιολόγηση Μαθημάτων</a:t>
            </a:r>
          </a:p>
          <a:p>
            <a:r>
              <a:rPr lang="el-GR" dirty="0"/>
              <a:t>Εκθέσεις </a:t>
            </a:r>
            <a:r>
              <a:rPr lang="el-GR" dirty="0" err="1"/>
              <a:t>Αυτοαξιολόγησης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A3E9D-95C1-4697-64F4-17C38AB00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040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3ED6FEF-34AD-5C64-F663-7EBD11208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Διασύνδεση με Βιβλιογραφικές Βάσεις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77EEA-4372-8E27-BFF6-19A4749EB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Εικόνα 13">
            <a:extLst>
              <a:ext uri="{FF2B5EF4-FFF2-40B4-BE49-F238E27FC236}">
                <a16:creationId xmlns:a16="http://schemas.microsoft.com/office/drawing/2014/main" id="{DABAF094-0FC0-48BF-1603-BEECE531C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1" y="1484784"/>
            <a:ext cx="7886699" cy="1041018"/>
          </a:xfrm>
          <a:prstGeom prst="rect">
            <a:avLst/>
          </a:prstGeom>
        </p:spPr>
      </p:pic>
      <p:pic>
        <p:nvPicPr>
          <p:cNvPr id="10" name="Εικόνα 15">
            <a:extLst>
              <a:ext uri="{FF2B5EF4-FFF2-40B4-BE49-F238E27FC236}">
                <a16:creationId xmlns:a16="http://schemas.microsoft.com/office/drawing/2014/main" id="{FBFE2E1F-4CCF-6F7F-8D47-324749057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481840"/>
            <a:ext cx="7987659" cy="1623564"/>
          </a:xfrm>
          <a:prstGeom prst="rect">
            <a:avLst/>
          </a:prstGeom>
        </p:spPr>
      </p:pic>
      <p:pic>
        <p:nvPicPr>
          <p:cNvPr id="11" name="Εικόνα 2">
            <a:extLst>
              <a:ext uri="{FF2B5EF4-FFF2-40B4-BE49-F238E27FC236}">
                <a16:creationId xmlns:a16="http://schemas.microsoft.com/office/drawing/2014/main" id="{06348DF3-F90F-A5C0-A8CA-E610D76F1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1" y="4105404"/>
            <a:ext cx="7886699" cy="20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07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D616F1-73AC-428D-8D97-2D9DDE5A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Αναφορές Επιχειρηματικής Ευφυΐας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253A48-7DE7-7F1B-6E6E-93C57D1F6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293EB9A-DFEC-D1B9-4DE9-77F24B8DA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331553"/>
            <a:ext cx="6827311" cy="4848225"/>
          </a:xfrm>
        </p:spPr>
      </p:pic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CD358F6E-2080-43E1-7DB6-B79988F14B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6" t="14154" r="818" b="43118"/>
          <a:stretch/>
        </p:blipFill>
        <p:spPr>
          <a:xfrm>
            <a:off x="35496" y="1628800"/>
            <a:ext cx="2160240" cy="101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85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635D04-D636-E00C-91EA-FDCE20B15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Ανάδοχος: </a:t>
            </a:r>
            <a:r>
              <a:rPr lang="en-US" b="1" dirty="0">
                <a:solidFill>
                  <a:srgbClr val="0000FF"/>
                </a:solidFill>
              </a:rPr>
              <a:t>AQS </a:t>
            </a:r>
            <a:r>
              <a:rPr lang="el-GR" b="1" dirty="0">
                <a:solidFill>
                  <a:srgbClr val="0000FF"/>
                </a:solidFill>
              </a:rPr>
              <a:t>Σύμβουλοι Επιχειρήσεων </a:t>
            </a:r>
          </a:p>
          <a:p>
            <a:pPr marL="0" indent="0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/>
              <a:t>Αντικατάσταση παραδοσιακών και γραφειοκρατικών λειτουργιών με νέες αποτελεσματικές και αποδοτικές με την δημιουργία νέων εσωτερικών θεσμών, διαδικασιών και ροής εργασιών στο πλαίσιο της διοίκησης ποιότητας.</a:t>
            </a:r>
          </a:p>
          <a:p>
            <a:pPr marL="0" indent="0">
              <a:buNone/>
            </a:pPr>
            <a:r>
              <a:rPr lang="el-GR" dirty="0"/>
              <a:t>Μετασχηματισμό εσωτερικών λειτουργιών του Ιδρύματος με στόχο τη διαφοροποίηση των υφιστάμενων διαδικασιών βάσει ενός νέου σύγχρονου μοντέλου διοίκησης ποιότητας σύμφωνα με τις απαιτήσεις ποιότητας της ΕΘΑΑΕ.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FC5789-9B61-7A04-3358-FD8BB2AAC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ΠΕ3. Αναδιοργάνωση Διαδικασιών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1C43CF-DD9E-61C2-5535-04259F0AB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321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C8F287-6871-3038-7DAF-4A4FBB08E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Συναντήσεις για την καταγραφή διεργασιών/διαδικασιών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613002-90B7-8FB7-681D-1F0921812F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744104"/>
            <a:ext cx="3886200" cy="3432860"/>
          </a:xfrm>
        </p:spPr>
        <p:txBody>
          <a:bodyPr>
            <a:noAutofit/>
          </a:bodyPr>
          <a:lstStyle/>
          <a:p>
            <a:r>
              <a:rPr lang="el-GR" sz="2000" dirty="0"/>
              <a:t>Διοικητικές Υπηρεσίες</a:t>
            </a:r>
          </a:p>
          <a:p>
            <a:r>
              <a:rPr lang="el-GR" sz="2000" dirty="0"/>
              <a:t>Ανθρώπινο Δυναμικό</a:t>
            </a:r>
          </a:p>
          <a:p>
            <a:r>
              <a:rPr lang="el-GR" sz="2000" dirty="0"/>
              <a:t>Οικονομικές Υπηρεσίες</a:t>
            </a:r>
          </a:p>
          <a:p>
            <a:r>
              <a:rPr lang="el-GR" sz="2000" dirty="0"/>
              <a:t>Τεχνικές Υπηρεσίες</a:t>
            </a:r>
          </a:p>
          <a:p>
            <a:r>
              <a:rPr lang="el-GR" sz="2000" dirty="0"/>
              <a:t>Πληροφοριακά Συστήματα</a:t>
            </a:r>
          </a:p>
          <a:p>
            <a:r>
              <a:rPr lang="el-GR" sz="2000" dirty="0"/>
              <a:t>Γραμματείες</a:t>
            </a:r>
          </a:p>
          <a:p>
            <a:r>
              <a:rPr lang="el-GR" sz="2000" dirty="0"/>
              <a:t>Επικοινωνία – Δημόσιες Σχέσεις</a:t>
            </a:r>
          </a:p>
          <a:p>
            <a:r>
              <a:rPr lang="el-GR" sz="2000" dirty="0"/>
              <a:t>Νομικές Υπηρεσίες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E8452A-4FDA-3137-CA41-B45D3DCA9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744104"/>
            <a:ext cx="3886200" cy="3445051"/>
          </a:xfrm>
        </p:spPr>
        <p:txBody>
          <a:bodyPr>
            <a:normAutofit/>
          </a:bodyPr>
          <a:lstStyle/>
          <a:p>
            <a:r>
              <a:rPr lang="el-GR" sz="2000" dirty="0"/>
              <a:t>Υποστήριξη Φοιτητών</a:t>
            </a:r>
          </a:p>
          <a:p>
            <a:r>
              <a:rPr lang="el-GR" sz="2000" dirty="0"/>
              <a:t>Διδακτικό Έργο</a:t>
            </a:r>
          </a:p>
          <a:p>
            <a:r>
              <a:rPr lang="el-GR" sz="2000" dirty="0"/>
              <a:t>Ερευνητικό Έργο</a:t>
            </a:r>
          </a:p>
          <a:p>
            <a:r>
              <a:rPr lang="el-GR" sz="2000" dirty="0"/>
              <a:t>Εργαστήρια - Κλινικές</a:t>
            </a:r>
          </a:p>
          <a:p>
            <a:r>
              <a:rPr lang="el-GR" sz="2000" dirty="0"/>
              <a:t>ΚΕ.ΔΙ.ΜΑ.</a:t>
            </a:r>
          </a:p>
          <a:p>
            <a:r>
              <a:rPr lang="el-GR" sz="2000" dirty="0"/>
              <a:t>Διάφορα Κέντρα του ΑΠΘ</a:t>
            </a:r>
          </a:p>
          <a:p>
            <a:r>
              <a:rPr lang="el-GR" sz="2000" dirty="0"/>
              <a:t>Διαχείριση Ποιότητας - ΜΟΔΙΠ</a:t>
            </a: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EC5261-8E35-F02F-D8DE-37559687F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71EC49-BB30-A1E1-ADD2-9D1BD80A411B}"/>
              </a:ext>
            </a:extLst>
          </p:cNvPr>
          <p:cNvSpPr txBox="1"/>
          <p:nvPr/>
        </p:nvSpPr>
        <p:spPr>
          <a:xfrm>
            <a:off x="539551" y="1228492"/>
            <a:ext cx="79757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/>
              <a:t>Πραγματοποιήθηκαν &gt;50 συναντήσεις με προσωπικό των διαφόρων μονάδων του ΑΠΘ, προκειμένου να καταγραφούν διεργασίες &amp; διαδικασίες του Ιδρύματος, καθώς και καλές πρακτικές. Ενδεικτικά εξετάστηκαν και καταγράφηκαν διεργασίες/διαδικασίες που αφορούν σε: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3973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9745F-E657-71C3-9B20-69591EF42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Καταγεγραμμένες διεργασίες/διαδικασίες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8C234-1BB8-41B5-CEDA-FB5FD2C29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ED2692E-40AF-6BC3-211F-72D3F18152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627" y="2234793"/>
            <a:ext cx="5939721" cy="397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83D196-19F5-F5D7-5235-5FD0A6A8F011}"/>
              </a:ext>
            </a:extLst>
          </p:cNvPr>
          <p:cNvSpPr txBox="1"/>
          <p:nvPr/>
        </p:nvSpPr>
        <p:spPr>
          <a:xfrm>
            <a:off x="539551" y="1228492"/>
            <a:ext cx="797579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/>
              <a:t>Έχουν καταγραφεί σε διαγράμματα ροής &gt;70 διεργασίες/διαδικασίες. </a:t>
            </a:r>
          </a:p>
          <a:p>
            <a:r>
              <a:rPr lang="el-GR" sz="2000" dirty="0"/>
              <a:t>Στα διαγράμματα ροής υπάρχουν:</a:t>
            </a:r>
          </a:p>
          <a:p>
            <a:r>
              <a:rPr lang="el-GR" sz="2000" dirty="0"/>
              <a:t>- Στόχοι της Διεργασίας</a:t>
            </a:r>
          </a:p>
          <a:p>
            <a:r>
              <a:rPr lang="el-GR" sz="2000" dirty="0"/>
              <a:t>- Ανάλυση SWOT</a:t>
            </a:r>
          </a:p>
          <a:p>
            <a:r>
              <a:rPr lang="el-GR" sz="2000" dirty="0"/>
              <a:t>- Δείκτες </a:t>
            </a:r>
          </a:p>
          <a:p>
            <a:r>
              <a:rPr lang="el-GR" sz="2000" dirty="0"/>
              <a:t>- Σχετικά Έγγραφα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11790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F25E5B-8B53-F656-FE01-6E5784DB0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Επιπρόσθετα στα διαγράμματα ροής υπάρχουν καταγεγραμμένα:</a:t>
            </a:r>
          </a:p>
          <a:p>
            <a:pPr marL="0" indent="0">
              <a:buNone/>
            </a:pPr>
            <a:r>
              <a:rPr lang="el-GR" sz="2000" dirty="0"/>
              <a:t>- Εμπλεκόμενα μέρη (</a:t>
            </a:r>
            <a:r>
              <a:rPr lang="el-GR" sz="2000" dirty="0" err="1"/>
              <a:t>Suppliers</a:t>
            </a:r>
            <a:r>
              <a:rPr lang="el-GR" sz="2000" dirty="0"/>
              <a:t> – </a:t>
            </a:r>
            <a:r>
              <a:rPr lang="el-GR" sz="2000" dirty="0" err="1"/>
              <a:t>Clients</a:t>
            </a:r>
            <a:r>
              <a:rPr lang="el-GR" sz="2000" dirty="0"/>
              <a:t>)</a:t>
            </a:r>
          </a:p>
          <a:p>
            <a:pPr marL="0" indent="0">
              <a:buNone/>
            </a:pPr>
            <a:r>
              <a:rPr lang="el-GR" sz="2000" dirty="0"/>
              <a:t>- Δεδομένα Εισόδου/</a:t>
            </a:r>
            <a:r>
              <a:rPr lang="el-GR" sz="2000" dirty="0" err="1"/>
              <a:t>Input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- Δεδομένα Εξόδου/</a:t>
            </a:r>
            <a:r>
              <a:rPr lang="el-GR" sz="2000" dirty="0" err="1"/>
              <a:t>Output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- Παρατηρήσεις</a:t>
            </a: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7E59B7-993C-9A8D-5249-D4D16C217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Καταγεγραμμένες διεργασίες/διαδικασίες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19F278-973D-1B8B-5B7A-49AFBB002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DAB76C-A4F4-F261-AEAA-8801BC69B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55" y="3429000"/>
            <a:ext cx="8599487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45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5378CC-E324-72E0-A9E8-9E3DD9F91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1600" dirty="0"/>
              <a:t>Από την καταγραφή των διεργασιών/διαδικασιών και βάσει της μελέτης αναδιοργάνωσης προέκυψαν οι προτεινόμενες νέες διεργασίες/διαδικασίες του ΕΣΔΠ/ΑΠΘ </a:t>
            </a: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22A44F-A73D-6099-FA19-33FF7C60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Νέες Διεργασίες / Διαδικασίες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B2DE1A-03DB-FFA0-EC68-BC5FEB84E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E9E536C-115B-D6B2-D8F4-9F6C1149D8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731054"/>
              </p:ext>
            </p:extLst>
          </p:nvPr>
        </p:nvGraphicFramePr>
        <p:xfrm>
          <a:off x="395536" y="1844824"/>
          <a:ext cx="8570664" cy="42787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84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6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97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000" kern="100" dirty="0">
                          <a:effectLst/>
                        </a:rPr>
                        <a:t>ΔΙΕΡΓΑΣΙΕΣ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000" kern="100" dirty="0">
                          <a:effectLst/>
                        </a:rPr>
                        <a:t>ΔΙΑΔΙΚΑΣΙΕΣ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03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900" kern="100" dirty="0">
                          <a:effectLst/>
                        </a:rPr>
                        <a:t>1. Στρατηγική, Πολιτική και </a:t>
                      </a:r>
                      <a:r>
                        <a:rPr lang="el-GR" sz="900" kern="100" dirty="0" err="1">
                          <a:effectLst/>
                        </a:rPr>
                        <a:t>Στοχοθεσία</a:t>
                      </a:r>
                      <a:r>
                        <a:rPr lang="el-GR" sz="900" kern="100" dirty="0">
                          <a:effectLst/>
                        </a:rPr>
                        <a:t> Ποιότητας </a:t>
                      </a:r>
                      <a:endParaRPr lang="en-U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1.</a:t>
                      </a:r>
                      <a:r>
                        <a:rPr lang="el-GR" sz="800" kern="100">
                          <a:effectLst/>
                        </a:rPr>
                        <a:t>1 Στρατηγικός Σχεδιασμός 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7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Δ.1.2 Διαχείριση Πολιτικής Ποιότητας, Στοχοθεσία Ποιότητας &amp; Θέσπιση Δεικτών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033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900" kern="100" dirty="0">
                          <a:effectLst/>
                        </a:rPr>
                        <a:t>2. Προγραμματισμός και Κατανομή των Πόρων</a:t>
                      </a:r>
                      <a:endParaRPr lang="en-U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2.1</a:t>
                      </a:r>
                      <a:r>
                        <a:rPr lang="el-GR" sz="800" kern="100">
                          <a:effectLst/>
                        </a:rPr>
                        <a:t> Διαχείριση Ανθρώπινου Δυναμικού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Δ.2.2 Διαχείριση Υποδομών &amp; Περιβάλλοντος Εργασίας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2.3</a:t>
                      </a:r>
                      <a:r>
                        <a:rPr lang="el-GR" sz="800" kern="100">
                          <a:effectLst/>
                        </a:rPr>
                        <a:t> Διαχείριση Οικονομικών Πόρων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2.4</a:t>
                      </a:r>
                      <a:r>
                        <a:rPr lang="el-GR" sz="800" kern="100">
                          <a:effectLst/>
                        </a:rPr>
                        <a:t> Διαχείριση Πληροφοριακών Συστημάτων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5394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900" kern="100" dirty="0">
                          <a:effectLst/>
                        </a:rPr>
                        <a:t>3. Λειτουργία του ΕΣΔΠ</a:t>
                      </a:r>
                      <a:endParaRPr lang="en-U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3.1</a:t>
                      </a:r>
                      <a:r>
                        <a:rPr lang="el-GR" sz="800" kern="100">
                          <a:effectLst/>
                        </a:rPr>
                        <a:t> Διαχείριση Διεργασιών ΕΣΔΠ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1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Δ.3.2 Διαχείριση Προβλημάτων &amp; Προτάσεων Βελτίωσης </a:t>
                      </a:r>
                      <a:endParaRPr lang="en-US" sz="900" kern="1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         (παραπόνων, μη συμ/σεων, διορθωτικών ενεργειών, ενεργειών βελτίωσης)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Δ.3.3 Διαχείριση Εγγράφων και Τεκμηρίωσης ΕΣΔΠ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503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900" kern="100" dirty="0">
                          <a:effectLst/>
                        </a:rPr>
                        <a:t>4. Εσωτερική Αξιολόγηση</a:t>
                      </a:r>
                      <a:endParaRPr lang="en-U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4</a:t>
                      </a:r>
                      <a:r>
                        <a:rPr lang="el-GR" sz="800" kern="100">
                          <a:effectLst/>
                        </a:rPr>
                        <a:t>.</a:t>
                      </a:r>
                      <a:r>
                        <a:rPr lang="en-US" sz="800" kern="100">
                          <a:effectLst/>
                        </a:rPr>
                        <a:t>1 </a:t>
                      </a:r>
                      <a:r>
                        <a:rPr lang="el-GR" sz="800" kern="100">
                          <a:effectLst/>
                        </a:rPr>
                        <a:t>Εσωτερική αξιολόγηση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4</a:t>
                      </a:r>
                      <a:r>
                        <a:rPr lang="el-GR" sz="800" kern="100">
                          <a:effectLst/>
                        </a:rPr>
                        <a:t>.</a:t>
                      </a:r>
                      <a:r>
                        <a:rPr lang="en-US" sz="800" kern="100">
                          <a:effectLst/>
                        </a:rPr>
                        <a:t>2 </a:t>
                      </a:r>
                      <a:r>
                        <a:rPr lang="el-GR" sz="800" kern="100">
                          <a:effectLst/>
                        </a:rPr>
                        <a:t>Ανασκόπηση του ΕΣΔΠ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5033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900" kern="100" dirty="0">
                          <a:effectLst/>
                        </a:rPr>
                        <a:t>5. Συλλογή Δεδομένων Ποιότητας: Μέτρηση, Ανάλυση και Βελτίωση</a:t>
                      </a:r>
                      <a:endParaRPr lang="en-U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Δ.5.1 Συλλογή, Ανάλυση Δεδομένων Ποιότητας &amp; Αναφορές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5</a:t>
                      </a:r>
                      <a:r>
                        <a:rPr lang="el-GR" sz="800" kern="100">
                          <a:effectLst/>
                        </a:rPr>
                        <a:t>.</a:t>
                      </a:r>
                      <a:r>
                        <a:rPr lang="en-US" sz="800" kern="100">
                          <a:effectLst/>
                        </a:rPr>
                        <a:t>2 </a:t>
                      </a:r>
                      <a:r>
                        <a:rPr lang="el-GR" sz="800" kern="100">
                          <a:effectLst/>
                        </a:rPr>
                        <a:t>Έρευνες Μέτρησης Ικανοποίησης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Δ.5.3 Αναφορές από Πληροφοριακά Συστήματα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Δ.5.4 Μέτρηση Επίδοσης Διδακτικού Έργου από Φοιτητές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503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900" kern="100" dirty="0">
                          <a:effectLst/>
                        </a:rPr>
                        <a:t>6. Διαχείριση Πληροφοριών &amp; Επικοινωνίας</a:t>
                      </a:r>
                      <a:endParaRPr lang="en-U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6.1 </a:t>
                      </a:r>
                      <a:r>
                        <a:rPr lang="el-GR" sz="800" kern="100">
                          <a:effectLst/>
                        </a:rPr>
                        <a:t>Δημοσιοποίηση Πληροφοριών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Δ.6.2 Δημοσιοποίηση Διακρίσεων Μελών ΑΠΘ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503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900" kern="100" dirty="0">
                          <a:effectLst/>
                        </a:rPr>
                        <a:t>7. Σχεδιασμός, Έγκριση και Αναμόρφωση Προγραμμάτων Σπουδών</a:t>
                      </a:r>
                      <a:endParaRPr lang="en-U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Δ.7.1 Σχεδιασμός και έγκριση Προγραμμάτων Σπουδών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5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>
                          <a:effectLst/>
                        </a:rPr>
                        <a:t>Δ.</a:t>
                      </a:r>
                      <a:r>
                        <a:rPr lang="en-US" sz="800" kern="100">
                          <a:effectLst/>
                        </a:rPr>
                        <a:t>7.2 </a:t>
                      </a:r>
                      <a:r>
                        <a:rPr lang="el-GR" sz="800" kern="100">
                          <a:effectLst/>
                        </a:rPr>
                        <a:t>Αναμόρφωση Προγραμμάτων Σπουδών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6184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900" kern="100" dirty="0">
                          <a:effectLst/>
                        </a:rPr>
                        <a:t>8. Εξωτερική Αξιολόγηση και Πιστοποίηση </a:t>
                      </a:r>
                      <a:endParaRPr lang="en-US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800" kern="100" dirty="0">
                          <a:effectLst/>
                        </a:rPr>
                        <a:t>Δ.8.1 Πιστοποίηση Συστήματος Διασφάλισης Ποιότητας, Προγραμμάτων Σπουδών &amp; ΚΕΔΙΒΙΜ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642" marR="58642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189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2B7249-43E6-18B2-3B09-52CB8DEB2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Σε κάθε διεργασία υπάρχει ανάλυση και υπάρχουν καταγεγραμμένα τα ακόλουθα: </a:t>
            </a:r>
          </a:p>
          <a:p>
            <a:r>
              <a:rPr lang="el-GR" sz="2400" dirty="0"/>
              <a:t>Αντικείμενο Διεργασίας</a:t>
            </a:r>
          </a:p>
          <a:p>
            <a:r>
              <a:rPr lang="el-GR" sz="2400" dirty="0"/>
              <a:t>Δεδομένα Εισόδου Διεργασίας</a:t>
            </a:r>
          </a:p>
          <a:p>
            <a:r>
              <a:rPr lang="el-GR" sz="2400" dirty="0"/>
              <a:t>Δεδομένα Εξόδου Διεργασίας</a:t>
            </a:r>
          </a:p>
          <a:p>
            <a:r>
              <a:rPr lang="el-GR" sz="2400" dirty="0"/>
              <a:t>Διαχείριση Διεργασίας, με ανάλυση των διαδικασιών</a:t>
            </a:r>
          </a:p>
          <a:p>
            <a:r>
              <a:rPr lang="el-GR" sz="2400" dirty="0"/>
              <a:t>Δείκτες Αποτελεσματικότητας της Διεργασίας</a:t>
            </a:r>
          </a:p>
          <a:p>
            <a:r>
              <a:rPr lang="el-GR" sz="2400" dirty="0"/>
              <a:t>Μέθοδοι Ελέγχου της Διεργασίας</a:t>
            </a:r>
          </a:p>
          <a:p>
            <a:r>
              <a:rPr lang="el-GR" sz="2400" dirty="0"/>
              <a:t>Ενέργειες Βελτίωσης της Διεργασίας</a:t>
            </a:r>
          </a:p>
          <a:p>
            <a:r>
              <a:rPr lang="el-GR" sz="2400" dirty="0"/>
              <a:t>Διάγραμμα Ροής Διαδικασίας 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1E1FAB-75C8-24EC-8803-259D72B3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Ανάλυση Διεργασιών ΕΣΔΠ/ΑΠΘ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F2515A-8646-7CFB-BF5B-6C8969041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817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EE283A-EE66-65E1-561E-16E604D21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Διαγράμματα Ροής Διαδικασιών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3F861-9268-394C-51AF-7207AFEF5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Εικόνα 1">
            <a:extLst>
              <a:ext uri="{FF2B5EF4-FFF2-40B4-BE49-F238E27FC236}">
                <a16:creationId xmlns:a16="http://schemas.microsoft.com/office/drawing/2014/main" id="{1207CDD1-362D-CF01-6717-153E4D845A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601267"/>
            <a:ext cx="7886700" cy="430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956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3A90D2-785C-1BAE-74B9-154DE7107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Αυτό το Πακέτο Εργασίας προσέφερε επιπλέον στελέχωση της ΜΟΔΙΠ και αναβάθμιση του εξοπλισμού της.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Ένα από τα παραδοτέα του ΠΕ4 αποτέλεσε η παροχή συμβουλευτικής και υποστήριξης προς τα Τμήματα του Α.Π.Θ. για τη σύνταξη των Εκθέσεων Παρακολούθησης των Πιστοποιημένων Προγραμμάτων Σπουδών (ΠΠΣ), η οποία υποβάλλεται στην ΕΘΑΑΕ δύο έτη μετά την ημερομηνία πιστοποίησης.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1E8D05-B1B8-9D37-137E-3A313A91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ΠΕ4. Διοικητική, διαχειριστική και τεχνική υποστήριξη έργου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2F037-D116-9EFA-CBFE-29112A9D9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16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E6D54A-4687-D7E0-9000-38FD5E57C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Συναντήσεις με Τμήματα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DFE7B-0D35-0010-2159-912D91FFEB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7F13167-C95C-6C94-D49B-AEDC7D6AF7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014894"/>
              </p:ext>
            </p:extLst>
          </p:nvPr>
        </p:nvGraphicFramePr>
        <p:xfrm>
          <a:off x="918616" y="1249220"/>
          <a:ext cx="7431088" cy="244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431668" imgH="2444708" progId="Excel.Chart.8">
                  <p:embed/>
                </p:oleObj>
              </mc:Choice>
              <mc:Fallback>
                <p:oleObj name="Chart" r:id="rId2" imgW="7431668" imgH="2444708" progId="Excel.Chart.8">
                  <p:embed/>
                  <p:pic>
                    <p:nvPicPr>
                      <p:cNvPr id="10248" name="Chart 4">
                        <a:extLst>
                          <a:ext uri="{FF2B5EF4-FFF2-40B4-BE49-F238E27FC236}">
                            <a16:creationId xmlns:a16="http://schemas.microsoft.com/office/drawing/2014/main" id="{2133C3FA-7BB6-1460-CA1D-45CF03CF665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8616" y="1249220"/>
                        <a:ext cx="7431088" cy="244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6">
            <a:extLst>
              <a:ext uri="{FF2B5EF4-FFF2-40B4-BE49-F238E27FC236}">
                <a16:creationId xmlns:a16="http://schemas.microsoft.com/office/drawing/2014/main" id="{9D58A7DC-D69C-1C57-82F3-5F04E2D6D0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5359213"/>
              </p:ext>
            </p:extLst>
          </p:nvPr>
        </p:nvGraphicFramePr>
        <p:xfrm>
          <a:off x="991626" y="3693970"/>
          <a:ext cx="7426325" cy="243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7431668" imgH="2444708" progId="Excel.Chart.8">
                  <p:embed/>
                </p:oleObj>
              </mc:Choice>
              <mc:Fallback>
                <p:oleObj name="Chart" r:id="rId4" imgW="7431668" imgH="2444708" progId="Excel.Chart.8">
                  <p:embed/>
                  <p:pic>
                    <p:nvPicPr>
                      <p:cNvPr id="10249" name="Chart 6">
                        <a:extLst>
                          <a:ext uri="{FF2B5EF4-FFF2-40B4-BE49-F238E27FC236}">
                            <a16:creationId xmlns:a16="http://schemas.microsoft.com/office/drawing/2014/main" id="{395BF0E1-7EE8-88CC-F43C-B41021BF0B8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1626" y="3693970"/>
                        <a:ext cx="7426325" cy="243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9224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EFF14B-1AB4-1F90-D0C1-085998118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Follow</a:t>
            </a:r>
            <a:r>
              <a:rPr lang="el-GR" dirty="0"/>
              <a:t> </a:t>
            </a:r>
            <a:r>
              <a:rPr lang="el-GR" dirty="0" err="1"/>
              <a:t>up</a:t>
            </a:r>
            <a:r>
              <a:rPr lang="el-GR" dirty="0"/>
              <a:t> πιστοποιημένων προγραμμάτων σπουδών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1180C-4BE6-7D6A-D17E-0FD47C582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82E5BAD-8B16-8153-AB9F-75E3D649D4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3010320" cy="431542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5367962-83E2-F937-E19E-E91410B2B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27" y="1483808"/>
            <a:ext cx="5169721" cy="108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4736E2-CFF5-447B-A894-5C7D668AA6C5}"/>
              </a:ext>
            </a:extLst>
          </p:cNvPr>
          <p:cNvSpPr txBox="1"/>
          <p:nvPr/>
        </p:nvSpPr>
        <p:spPr>
          <a:xfrm>
            <a:off x="3330939" y="114412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Σχέδιο Δράσης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833BE0-0A2F-67B3-BC0A-01FC97CC06BB}"/>
              </a:ext>
            </a:extLst>
          </p:cNvPr>
          <p:cNvSpPr txBox="1"/>
          <p:nvPr/>
        </p:nvSpPr>
        <p:spPr>
          <a:xfrm>
            <a:off x="3275856" y="263899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Παρα</a:t>
            </a:r>
            <a:r>
              <a:rPr lang="en-US" dirty="0" err="1"/>
              <a:t>κολούθηση</a:t>
            </a:r>
            <a:r>
              <a:rPr lang="en-US" dirty="0"/>
              <a:t> Απ</a:t>
            </a:r>
            <a:r>
              <a:rPr lang="en-US" dirty="0" err="1"/>
              <a:t>οτελεσμάτων</a:t>
            </a:r>
            <a:endParaRPr lang="en-US" dirty="0"/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9AFA1706-5ADC-B8F8-BBBE-EADD4752E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28" y="3054898"/>
            <a:ext cx="5184410" cy="1589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Chart 4">
            <a:extLst>
              <a:ext uri="{FF2B5EF4-FFF2-40B4-BE49-F238E27FC236}">
                <a16:creationId xmlns:a16="http://schemas.microsoft.com/office/drawing/2014/main" id="{8F1D6ED5-A017-4009-48D1-A9179DDA49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628008"/>
              </p:ext>
            </p:extLst>
          </p:nvPr>
        </p:nvGraphicFramePr>
        <p:xfrm>
          <a:off x="2605798" y="4642269"/>
          <a:ext cx="6696744" cy="1589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7431668" imgH="2444708" progId="Excel.Chart.8">
                  <p:embed/>
                </p:oleObj>
              </mc:Choice>
              <mc:Fallback>
                <p:oleObj name="Chart" r:id="rId5" imgW="7431668" imgH="2444708" progId="Excel.Chart.8">
                  <p:embed/>
                  <p:pic>
                    <p:nvPicPr>
                      <p:cNvPr id="11273" name="Chart 4">
                        <a:extLst>
                          <a:ext uri="{FF2B5EF4-FFF2-40B4-BE49-F238E27FC236}">
                            <a16:creationId xmlns:a16="http://schemas.microsoft.com/office/drawing/2014/main" id="{C48E3983-1EFB-D48A-5ADD-11367E73FB1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798" y="4642269"/>
                        <a:ext cx="6696744" cy="15895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475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F73629-BF4C-5DAA-0835-8215FC346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Ανάλυση Εκθέσεων Πιστοποίησης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E8FD0A-6FB8-C0F7-B044-F0DF4AB13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2ED9E1AE-A6E8-FE03-53EF-3837E56EF8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208750"/>
              </p:ext>
            </p:extLst>
          </p:nvPr>
        </p:nvGraphicFramePr>
        <p:xfrm>
          <a:off x="630237" y="1460500"/>
          <a:ext cx="7883525" cy="458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882811" imgH="4584589" progId="Excel.Chart.8">
                  <p:embed/>
                </p:oleObj>
              </mc:Choice>
              <mc:Fallback>
                <p:oleObj name="Chart" r:id="rId2" imgW="7882811" imgH="4584589" progId="Excel.Chart.8">
                  <p:embed/>
                  <p:pic>
                    <p:nvPicPr>
                      <p:cNvPr id="6152" name="Chart 2">
                        <a:extLst>
                          <a:ext uri="{FF2B5EF4-FFF2-40B4-BE49-F238E27FC236}">
                            <a16:creationId xmlns:a16="http://schemas.microsoft.com/office/drawing/2014/main" id="{AFF93182-9D7C-452C-D680-F7948E87DC2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7" y="1460500"/>
                        <a:ext cx="7883525" cy="458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2696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C6DAA8-F492-B04C-6263-94966E38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Ανάλυση Καλών Πρακτικών Εκθέσεων Πιστοποίησης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01B27-9772-A5EE-68DD-43E6C8BAB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FF338463-A567-5953-DA5E-9E03331002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7553287"/>
              </p:ext>
            </p:extLst>
          </p:nvPr>
        </p:nvGraphicFramePr>
        <p:xfrm>
          <a:off x="467544" y="1340768"/>
          <a:ext cx="8280920" cy="4824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742591" imgH="4237087" progId="Excel.Chart.8">
                  <p:embed/>
                </p:oleObj>
              </mc:Choice>
              <mc:Fallback>
                <p:oleObj name="Chart" r:id="rId2" imgW="7742591" imgH="4237087" progId="Excel.Chart.8">
                  <p:embed/>
                  <p:pic>
                    <p:nvPicPr>
                      <p:cNvPr id="8200" name="Chart 2">
                        <a:extLst>
                          <a:ext uri="{FF2B5EF4-FFF2-40B4-BE49-F238E27FC236}">
                            <a16:creationId xmlns:a16="http://schemas.microsoft.com/office/drawing/2014/main" id="{C2A7FEF7-F748-F699-070F-4E2C0103DE8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340768"/>
                        <a:ext cx="8280920" cy="48245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1462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6A0ABA-0CB8-2A9C-E54A-30CF6D840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Ανάλυση Συστάσεων Εκθέσεων Πιστοποίησης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4768FD-2487-37DE-7000-4593ADFB1A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 dirty="0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24D6846-A195-365A-8F20-B4C8F4EAD0A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53281" y="1478756"/>
          <a:ext cx="7437438" cy="454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437765" imgH="4548010" progId="Excel.Chart.8">
                  <p:embed/>
                </p:oleObj>
              </mc:Choice>
              <mc:Fallback>
                <p:oleObj name="Chart" r:id="rId2" imgW="7437765" imgH="4548010" progId="Excel.Chart.8">
                  <p:embed/>
                  <p:pic>
                    <p:nvPicPr>
                      <p:cNvPr id="9224" name="Chart 4">
                        <a:extLst>
                          <a:ext uri="{FF2B5EF4-FFF2-40B4-BE49-F238E27FC236}">
                            <a16:creationId xmlns:a16="http://schemas.microsoft.com/office/drawing/2014/main" id="{D93F80A9-5773-41C3-17A0-2A315B354BA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281" y="1478756"/>
                        <a:ext cx="7437438" cy="454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762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CFFE53-614A-9DF0-6CF9-938DDC129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Διασύνδεση Πληροφοριακού Συστήματος Γραμματειών (</a:t>
            </a:r>
            <a:r>
              <a:rPr lang="en-US" b="1" dirty="0" err="1"/>
              <a:t>UniverSIS</a:t>
            </a:r>
            <a:r>
              <a:rPr lang="en-US" dirty="0"/>
              <a:t>) </a:t>
            </a:r>
            <a:r>
              <a:rPr lang="el-GR" dirty="0"/>
              <a:t>και Βάσης Δεδομένων Προσωπικού (</a:t>
            </a:r>
            <a:r>
              <a:rPr lang="en-US" b="1" dirty="0"/>
              <a:t>OTS</a:t>
            </a:r>
            <a:r>
              <a:rPr lang="el-GR" dirty="0"/>
              <a:t>)</a:t>
            </a:r>
            <a:r>
              <a:rPr lang="en-US" dirty="0"/>
              <a:t> </a:t>
            </a:r>
            <a:r>
              <a:rPr lang="el-GR" dirty="0"/>
              <a:t>για την παροχή των στοιχείων που πρέπει να υποβάλλονται ετησίως στην ΕΘΑΑΕ.</a:t>
            </a:r>
          </a:p>
          <a:p>
            <a:pPr marL="0" indent="0">
              <a:buNone/>
            </a:pPr>
            <a:r>
              <a:rPr lang="el-GR" dirty="0"/>
              <a:t>Αυτές οι 2 δράσεις πραγματοποιήθηκαν από το έργο ΕΣΠΑ ΜΟΔΙΠ.</a:t>
            </a:r>
          </a:p>
          <a:p>
            <a:pPr marL="0" indent="0">
              <a:buNone/>
            </a:pPr>
            <a:r>
              <a:rPr lang="el-GR" dirty="0"/>
              <a:t>Εκτός έργου θα πραγματοποιηθούν επίσης διασυνδέσεις της ΕΘΑΑΕ με το Πληροφοριακό Σύστημα του ΕΛΚΕ (</a:t>
            </a:r>
            <a:r>
              <a:rPr lang="en-US" b="1" dirty="0" err="1"/>
              <a:t>ResCOM</a:t>
            </a:r>
            <a:r>
              <a:rPr lang="en-US" dirty="0"/>
              <a:t>)</a:t>
            </a:r>
            <a:r>
              <a:rPr lang="el-GR" dirty="0"/>
              <a:t> και το πληροφοριακό σύστημα του Γραφείου Διασύνδεσης για την παρακολούθηση της πορείας των αποφοίτων.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FBF552-265A-CCDA-37BB-288818B2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ΠΕ 6: Αυτοματοποιημένη συλλογή δεδομένων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26C8D-88C1-94DE-D7FB-50C569FD3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-GR">
                <a:solidFill>
                  <a:prstClr val="black"/>
                </a:solidFill>
              </a:rPr>
              <a:t>Δημήτριος Κωβαίος, Πρύτανης ΑΠΘ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733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5DFB8188-1A08-3F25-4626-C6F1840E0C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Καθηγητής Δημήτριος Σ. Κωβαίος</a:t>
            </a:r>
          </a:p>
          <a:p>
            <a:r>
              <a:rPr lang="el-GR" dirty="0"/>
              <a:t>Πρύτανης ΑΠΘ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FC6FCB-2BC6-4937-629F-3DDC1CA4B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507439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ΑΠΘ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Θέμα ΑΠΘ" id="{121FF73D-CC64-4FEB-BBAD-E50A50F8E3D3}" vid="{38ED84F7-7B37-4C83-8B20-DD649F13E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7812</TotalTime>
  <Words>1150</Words>
  <Application>Microsoft Office PowerPoint</Application>
  <PresentationFormat>On-screen Show (4:3)</PresentationFormat>
  <Paragraphs>175</Paragraphs>
  <Slides>25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Segoe UI Semibold</vt:lpstr>
      <vt:lpstr>Wingdings</vt:lpstr>
      <vt:lpstr>Θέμα ΑΠΘ</vt:lpstr>
      <vt:lpstr>Chart</vt:lpstr>
      <vt:lpstr>Αναβάθμιση της Ποιότητας του ΑΠΘ, για την αποτελεσματικότερη και αποδοτικότερη λειτουργία του _ Υποστήριξη της ΜΟΔΙΠ ΑΠΘ</vt:lpstr>
      <vt:lpstr>Πακέτα Εργασίας</vt:lpstr>
      <vt:lpstr>ΠΕ1. Εκπαίδευση Ομάδων Ανθρώπινου Δυναμικού</vt:lpstr>
      <vt:lpstr>Θεματολογία Εκπαίδευσης</vt:lpstr>
      <vt:lpstr>https://elearning.auth.gr</vt:lpstr>
      <vt:lpstr>ΠΕ2. Αναδιοργάνωση Πληροφοριακού Συστήματος Διαχείρισης Ποιότητας</vt:lpstr>
      <vt:lpstr>Νέα Ιστοσελίδα ΜΟΔΙΠ (https://qc.auth.gr)</vt:lpstr>
      <vt:lpstr>Ανάπτυξη Νέας Ιστοσελίδας</vt:lpstr>
      <vt:lpstr>Διασύνδεση με Βιβλιογραφικές Βάσεις</vt:lpstr>
      <vt:lpstr>Αναφορές Επιχειρηματικής Ευφυΐας</vt:lpstr>
      <vt:lpstr>ΠΕ3. Αναδιοργάνωση Διαδικασιών</vt:lpstr>
      <vt:lpstr>Συναντήσεις για την καταγραφή διεργασιών/διαδικασιών </vt:lpstr>
      <vt:lpstr>Καταγεγραμμένες διεργασίες/διαδικασίες </vt:lpstr>
      <vt:lpstr>Καταγεγραμμένες διεργασίες/διαδικασίες </vt:lpstr>
      <vt:lpstr>Νέες Διεργασίες / Διαδικασίες</vt:lpstr>
      <vt:lpstr>Ανάλυση Διεργασιών ΕΣΔΠ/ΑΠΘ</vt:lpstr>
      <vt:lpstr>Διαγράμματα Ροής Διαδικασιών</vt:lpstr>
      <vt:lpstr>ΠΕ4. Διοικητική, διαχειριστική και τεχνική υποστήριξη έργου</vt:lpstr>
      <vt:lpstr>Συναντήσεις με Τμήματα</vt:lpstr>
      <vt:lpstr>Follow up πιστοποιημένων προγραμμάτων σπουδών</vt:lpstr>
      <vt:lpstr>Ανάλυση Εκθέσεων Πιστοποίησης</vt:lpstr>
      <vt:lpstr>Ανάλυση Καλών Πρακτικών Εκθέσεων Πιστοποίησης </vt:lpstr>
      <vt:lpstr>Ανάλυση Συστάσεων Εκθέσεων Πιστοποίησης </vt:lpstr>
      <vt:lpstr>ΠΕ 6: Αυτοματοποιημένη συλλογή δεδομένων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ΣΤΡΑΤΗΓΙΚΗ ΑΠΘ</dc:title>
  <dc:creator>Maria Paraskeva</dc:creator>
  <cp:lastModifiedBy>Charalampos Theodosiadis</cp:lastModifiedBy>
  <cp:revision>542</cp:revision>
  <cp:lastPrinted>2019-02-28T07:55:09Z</cp:lastPrinted>
  <dcterms:created xsi:type="dcterms:W3CDTF">2016-02-18T09:02:13Z</dcterms:created>
  <dcterms:modified xsi:type="dcterms:W3CDTF">2026-09-24T09:37:48Z</dcterms:modified>
</cp:coreProperties>
</file>